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3" r:id="rId3"/>
    <p:sldId id="288" r:id="rId4"/>
    <p:sldId id="284" r:id="rId5"/>
    <p:sldId id="285" r:id="rId6"/>
    <p:sldId id="286" r:id="rId7"/>
    <p:sldId id="289" r:id="rId8"/>
    <p:sldId id="290" r:id="rId9"/>
    <p:sldId id="291" r:id="rId10"/>
    <p:sldId id="294" r:id="rId11"/>
    <p:sldId id="270" r:id="rId12"/>
    <p:sldId id="257" r:id="rId13"/>
    <p:sldId id="259" r:id="rId14"/>
    <p:sldId id="258" r:id="rId15"/>
    <p:sldId id="262" r:id="rId16"/>
    <p:sldId id="260" r:id="rId17"/>
    <p:sldId id="261" r:id="rId18"/>
    <p:sldId id="295" r:id="rId19"/>
    <p:sldId id="298" r:id="rId20"/>
    <p:sldId id="296" r:id="rId21"/>
    <p:sldId id="297" r:id="rId22"/>
    <p:sldId id="271" r:id="rId23"/>
    <p:sldId id="292" r:id="rId24"/>
    <p:sldId id="293" r:id="rId25"/>
    <p:sldId id="287" r:id="rId26"/>
    <p:sldId id="263" r:id="rId27"/>
    <p:sldId id="274" r:id="rId28"/>
    <p:sldId id="275" r:id="rId29"/>
    <p:sldId id="276" r:id="rId30"/>
    <p:sldId id="277" r:id="rId31"/>
    <p:sldId id="278" r:id="rId32"/>
    <p:sldId id="300" r:id="rId33"/>
    <p:sldId id="299" r:id="rId34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54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252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CE64B-C3E7-484B-99F0-0F6387242CD6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AD259-156D-46F5-AFFC-0187E93A75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A7013-65B4-469A-8134-1D98ABDBA27B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1E818-0D01-426A-AEF6-CEF03EEA5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1E818-0D01-426A-AEF6-CEF03EEA5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72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8" y="488951"/>
            <a:ext cx="3357563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22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7" y="2844801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2" y="2844801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2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2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3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0" y="364071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3" y="1913471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5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8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8190A-2009-41A3-A485-27D9C39E20C2}" type="datetimeFigureOut">
              <a:rPr lang="en-US" smtClean="0"/>
              <a:pPr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8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8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146EE-EB56-4924-80ED-E612E64FDCA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-INFO@KABIRCARPETINTERNATIONAL.COM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yusufmzp@gmail.com" TargetMode="External"/><Relationship Id="rId4" Type="http://schemas.openxmlformats.org/officeDocument/2006/relationships/hyperlink" Target="mailto:INFO@KABIRCARPETINTERNATIONAL.COM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K-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143002" y="1143001"/>
            <a:ext cx="9144003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7086600"/>
            <a:ext cx="5334000" cy="9906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ISSUE  #01  /  FALL   2021</a:t>
            </a:r>
          </a:p>
          <a:p>
            <a:r>
              <a:rPr lang="en-US" sz="2000" dirty="0" smtClean="0"/>
              <a:t>CATALOGUE SUPPLEMENT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5486400"/>
            <a:ext cx="5334000" cy="1600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b="1" dirty="0" smtClean="0"/>
              <a:t>KABIR CARPET INTERNATIONAL</a:t>
            </a:r>
          </a:p>
          <a:p>
            <a:pPr algn="r"/>
            <a:r>
              <a:rPr lang="en-US" sz="2000" b="1" dirty="0" smtClean="0"/>
              <a:t>SINCE|RUGS|1970</a:t>
            </a:r>
            <a:endParaRPr lang="en-US" sz="2000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8 (4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9352"/>
            <a:ext cx="6858000" cy="4565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210406_092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6200" y="381000"/>
            <a:ext cx="2625333" cy="3484910"/>
          </a:xfrm>
          <a:prstGeom prst="rect">
            <a:avLst/>
          </a:prstGeom>
        </p:spPr>
      </p:pic>
      <p:pic>
        <p:nvPicPr>
          <p:cNvPr id="5" name="Picture 4" descr="IMG_20210406_09274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4724400"/>
            <a:ext cx="2698298" cy="373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3810000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14522  GREY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46817" y="8458200"/>
            <a:ext cx="200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24522  PINK/MULTI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85800"/>
            <a:ext cx="18036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Trend :  Mankind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1219200"/>
            <a:ext cx="15083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accent5">
                    <a:lumMod val="50000"/>
                  </a:schemeClr>
                </a:solidFill>
              </a:rPr>
              <a:t>LUCA</a:t>
            </a:r>
            <a:endParaRPr lang="en-US" sz="4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2438400"/>
            <a:ext cx="3232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Construction</a:t>
            </a:r>
            <a:r>
              <a:rPr lang="en-US" dirty="0" smtClean="0"/>
              <a:t>          Hand-Knotted</a:t>
            </a:r>
          </a:p>
          <a:p>
            <a:r>
              <a:rPr lang="en-US" b="1" dirty="0" smtClean="0"/>
              <a:t>Material s               </a:t>
            </a:r>
            <a:r>
              <a:rPr lang="en-US" dirty="0" smtClean="0"/>
              <a:t>100% wool</a:t>
            </a:r>
          </a:p>
          <a:p>
            <a:r>
              <a:rPr lang="en-US" b="1" dirty="0" smtClean="0"/>
              <a:t>Origin</a:t>
            </a:r>
            <a:r>
              <a:rPr lang="en-US" dirty="0" smtClean="0"/>
              <a:t>                      India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5200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• Elegantly nuanced palette featuring </a:t>
            </a:r>
          </a:p>
          <a:p>
            <a:r>
              <a:rPr lang="en-US" dirty="0" smtClean="0"/>
              <a:t>    soothing gray and pink tones.</a:t>
            </a:r>
          </a:p>
          <a:p>
            <a:r>
              <a:rPr lang="en-US" dirty="0" smtClean="0"/>
              <a:t>• Contemporary </a:t>
            </a:r>
            <a:r>
              <a:rPr lang="en-US" dirty="0" err="1" smtClean="0"/>
              <a:t>persion</a:t>
            </a:r>
            <a:r>
              <a:rPr lang="en-US" dirty="0" smtClean="0"/>
              <a:t> design</a:t>
            </a:r>
          </a:p>
          <a:p>
            <a:r>
              <a:rPr lang="en-US" dirty="0" smtClean="0"/>
              <a:t>    that are rendered with the softened</a:t>
            </a:r>
          </a:p>
          <a:p>
            <a:r>
              <a:rPr lang="en-US" dirty="0" smtClean="0"/>
              <a:t>    contours of an artisanal hand.</a:t>
            </a:r>
          </a:p>
          <a:p>
            <a:r>
              <a:rPr lang="en-US" dirty="0" smtClean="0"/>
              <a:t>• Indian hand-knotted construction</a:t>
            </a:r>
          </a:p>
          <a:p>
            <a:r>
              <a:rPr lang="en-US" dirty="0" smtClean="0"/>
              <a:t>    in a luxurious wool blend.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0" y="5715000"/>
            <a:ext cx="36327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•  All size available and </a:t>
            </a:r>
            <a:r>
              <a:rPr lang="en-US" dirty="0" err="1" smtClean="0"/>
              <a:t>custome</a:t>
            </a:r>
            <a:r>
              <a:rPr lang="en-US" dirty="0" smtClean="0"/>
              <a:t> size </a:t>
            </a:r>
          </a:p>
          <a:p>
            <a:r>
              <a:rPr lang="en-US" dirty="0" smtClean="0"/>
              <a:t>    also and all work done in house </a:t>
            </a:r>
          </a:p>
          <a:p>
            <a:r>
              <a:rPr lang="en-US" dirty="0" smtClean="0"/>
              <a:t>    campus only.</a:t>
            </a:r>
          </a:p>
          <a:p>
            <a:r>
              <a:rPr lang="en-US" dirty="0" smtClean="0"/>
              <a:t>     Size we make like ;</a:t>
            </a:r>
          </a:p>
          <a:p>
            <a:r>
              <a:rPr lang="en-US" dirty="0" smtClean="0"/>
              <a:t>      5.0x8.0,</a:t>
            </a:r>
          </a:p>
          <a:p>
            <a:r>
              <a:rPr lang="en-US" dirty="0" smtClean="0"/>
              <a:t>      6.0x9.0,</a:t>
            </a:r>
          </a:p>
          <a:p>
            <a:r>
              <a:rPr lang="en-US" dirty="0" smtClean="0"/>
              <a:t>      8.0x10.0,</a:t>
            </a:r>
          </a:p>
          <a:p>
            <a:r>
              <a:rPr lang="en-US" dirty="0" smtClean="0"/>
              <a:t>      9.0x12.0,</a:t>
            </a:r>
          </a:p>
          <a:p>
            <a:r>
              <a:rPr lang="en-US" dirty="0" smtClean="0"/>
              <a:t>      10.0x14.0,</a:t>
            </a:r>
          </a:p>
          <a:p>
            <a:r>
              <a:rPr lang="en-US" dirty="0" smtClean="0"/>
              <a:t>      12.0x15.0.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7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137557" y="1137557"/>
            <a:ext cx="913311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001000"/>
            <a:ext cx="3276600" cy="6096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USHAK COLLECTION</a:t>
            </a:r>
          </a:p>
          <a:p>
            <a:pPr algn="ctr"/>
            <a:r>
              <a:rPr lang="en-US" dirty="0" smtClean="0"/>
              <a:t>34522  IVORY/MULTI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90800" y="822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50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K-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91933" y="777733"/>
            <a:ext cx="3765266" cy="2667000"/>
          </a:xfrm>
          <a:prstGeom prst="rect">
            <a:avLst/>
          </a:prstGeom>
        </p:spPr>
      </p:pic>
      <p:pic>
        <p:nvPicPr>
          <p:cNvPr id="5" name="Picture 4" descr="UK-5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170037" y="868562"/>
            <a:ext cx="3657601" cy="2530074"/>
          </a:xfrm>
          <a:prstGeom prst="rect">
            <a:avLst/>
          </a:prstGeom>
        </p:spPr>
      </p:pic>
      <p:pic>
        <p:nvPicPr>
          <p:cNvPr id="7" name="Picture 6" descr="DSC0293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266700" y="5143500"/>
            <a:ext cx="4038600" cy="2743200"/>
          </a:xfrm>
          <a:prstGeom prst="rect">
            <a:avLst/>
          </a:prstGeom>
        </p:spPr>
      </p:pic>
      <p:pic>
        <p:nvPicPr>
          <p:cNvPr id="8" name="Picture 7" descr="DSC0269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033602" y="5195999"/>
            <a:ext cx="4038600" cy="26382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" y="3962400"/>
            <a:ext cx="211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34522  IVORY/MULTI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8600" y="3962400"/>
            <a:ext cx="218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44522  YELLOW/PINK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" y="8534400"/>
            <a:ext cx="20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13020   GREY/MULTI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8534400"/>
            <a:ext cx="216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23020  IVORY/GREEN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9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762000"/>
            <a:ext cx="5257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7696200"/>
            <a:ext cx="214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13020    GREY/MULTI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d7d1d5ac33bd0895b275f56f39936b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04800"/>
            <a:ext cx="3183924" cy="4801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33400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Trend :  Mankind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1295400"/>
            <a:ext cx="2177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</a:rPr>
              <a:t>GEOMRO</a:t>
            </a:r>
            <a:endParaRPr lang="en-US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362200"/>
            <a:ext cx="2824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Construction</a:t>
            </a:r>
            <a:r>
              <a:rPr lang="en-US" dirty="0" smtClean="0"/>
              <a:t>     Hand-Tufted</a:t>
            </a:r>
          </a:p>
          <a:p>
            <a:r>
              <a:rPr lang="en-US" b="1" dirty="0" smtClean="0"/>
              <a:t>Materials </a:t>
            </a:r>
            <a:r>
              <a:rPr lang="en-US" dirty="0" smtClean="0"/>
              <a:t>          100% wool</a:t>
            </a:r>
          </a:p>
          <a:p>
            <a:r>
              <a:rPr lang="en-US" b="1" dirty="0" smtClean="0"/>
              <a:t>Origin</a:t>
            </a:r>
            <a:r>
              <a:rPr lang="en-US" dirty="0" smtClean="0"/>
              <a:t>                 India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76800" y="5105400"/>
            <a:ext cx="166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HT1212   MULTI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505200"/>
            <a:ext cx="5029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• Dyed neutral palette that</a:t>
            </a:r>
          </a:p>
          <a:p>
            <a:r>
              <a:rPr lang="en-US" dirty="0" smtClean="0"/>
              <a:t>   features natural shades ranging </a:t>
            </a:r>
          </a:p>
          <a:p>
            <a:r>
              <a:rPr lang="en-US" dirty="0" smtClean="0"/>
              <a:t>   from buttery cream to deep </a:t>
            </a:r>
          </a:p>
          <a:p>
            <a:r>
              <a:rPr lang="en-US" dirty="0" smtClean="0"/>
              <a:t>   dark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• Bold geometric design expertly</a:t>
            </a:r>
          </a:p>
          <a:p>
            <a:r>
              <a:rPr lang="en-US" dirty="0" smtClean="0"/>
              <a:t>    styled and crafted with a triangle shape</a:t>
            </a:r>
          </a:p>
          <a:p>
            <a:r>
              <a:rPr lang="en-US" dirty="0" smtClean="0"/>
              <a:t>    aesthetic.</a:t>
            </a:r>
          </a:p>
          <a:p>
            <a:r>
              <a:rPr lang="en-US" dirty="0" smtClean="0"/>
              <a:t>• Indian hand-tufted wool a dense, durable loop       </a:t>
            </a:r>
          </a:p>
          <a:p>
            <a:r>
              <a:rPr lang="en-US" dirty="0" smtClean="0"/>
              <a:t>   that is generously accented with areas of loop and        </a:t>
            </a:r>
          </a:p>
          <a:p>
            <a:r>
              <a:rPr lang="en-US" dirty="0" smtClean="0"/>
              <a:t>   cut pile.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53200"/>
            <a:ext cx="35577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• All size </a:t>
            </a:r>
            <a:r>
              <a:rPr lang="en-US" dirty="0" err="1" smtClean="0"/>
              <a:t>avaliable</a:t>
            </a:r>
            <a:r>
              <a:rPr lang="en-US" dirty="0" smtClean="0"/>
              <a:t> and </a:t>
            </a:r>
            <a:r>
              <a:rPr lang="en-US" dirty="0" err="1" smtClean="0"/>
              <a:t>custome</a:t>
            </a:r>
            <a:r>
              <a:rPr lang="en-US" dirty="0" smtClean="0"/>
              <a:t> also</a:t>
            </a:r>
          </a:p>
          <a:p>
            <a:r>
              <a:rPr lang="en-US" dirty="0" smtClean="0"/>
              <a:t>    like;</a:t>
            </a:r>
          </a:p>
          <a:p>
            <a:r>
              <a:rPr lang="en-US" dirty="0" smtClean="0"/>
              <a:t>    4.0x6.0,</a:t>
            </a:r>
          </a:p>
          <a:p>
            <a:r>
              <a:rPr lang="en-US" dirty="0" smtClean="0"/>
              <a:t>    5.0x8.0,</a:t>
            </a:r>
          </a:p>
          <a:p>
            <a:r>
              <a:rPr lang="en-US" dirty="0" smtClean="0"/>
              <a:t>    8.0x10.0,</a:t>
            </a:r>
          </a:p>
          <a:p>
            <a:r>
              <a:rPr lang="en-US" dirty="0" smtClean="0"/>
              <a:t>    9.0x12.0,</a:t>
            </a:r>
          </a:p>
          <a:p>
            <a:r>
              <a:rPr lang="en-US" dirty="0" smtClean="0"/>
              <a:t>    10.0x14.0 and so many.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sArt_04-06-08.58.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962400"/>
            <a:ext cx="25146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HT2212  BROWN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534400"/>
            <a:ext cx="25146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HT4212 LT. BROWN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1400" y="2057400"/>
            <a:ext cx="25146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HT3212  BROWN/BLACK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86200" y="5181600"/>
            <a:ext cx="25146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HT5212  MULTI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5200" y="8382000"/>
            <a:ext cx="25146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HT6212  PEECH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210401_1154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9100" y="1714500"/>
            <a:ext cx="7696200" cy="563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" y="7391400"/>
            <a:ext cx="25908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 5212 MULTI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TO-10 BRW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112569" y="4888430"/>
            <a:ext cx="4052005" cy="3114345"/>
          </a:xfrm>
          <a:prstGeom prst="rect">
            <a:avLst/>
          </a:prstGeom>
        </p:spPr>
      </p:pic>
      <p:pic>
        <p:nvPicPr>
          <p:cNvPr id="5" name="Picture 4" descr="TTO-11 LT.GRE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233440" y="576560"/>
            <a:ext cx="3657600" cy="31140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45720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Trend : Mankind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219200"/>
            <a:ext cx="1977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</a:rPr>
              <a:t>CARLOS</a:t>
            </a:r>
            <a:endParaRPr lang="en-US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133600"/>
            <a:ext cx="3733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Construction</a:t>
            </a:r>
            <a:r>
              <a:rPr lang="en-US" dirty="0" smtClean="0"/>
              <a:t>          Hand-Knotted</a:t>
            </a:r>
          </a:p>
          <a:p>
            <a:r>
              <a:rPr lang="en-US" b="1" dirty="0" smtClean="0"/>
              <a:t>Material s               </a:t>
            </a:r>
            <a:r>
              <a:rPr lang="en-US" dirty="0" smtClean="0"/>
              <a:t>Wool &amp; Bamboo</a:t>
            </a:r>
          </a:p>
          <a:p>
            <a:r>
              <a:rPr lang="en-US" b="1" dirty="0" smtClean="0"/>
              <a:t>Origin</a:t>
            </a:r>
            <a:r>
              <a:rPr lang="en-US" dirty="0" smtClean="0"/>
              <a:t>                      India 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3276600"/>
            <a:ext cx="367401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 Dyed neutral </a:t>
            </a:r>
            <a:r>
              <a:rPr lang="en-US" dirty="0" err="1" smtClean="0"/>
              <a:t>pelette</a:t>
            </a:r>
            <a:r>
              <a:rPr lang="en-US" dirty="0" smtClean="0"/>
              <a:t> that features</a:t>
            </a:r>
          </a:p>
          <a:p>
            <a:r>
              <a:rPr lang="en-US" dirty="0" smtClean="0"/>
              <a:t>   shades and burn wool with fire to</a:t>
            </a:r>
          </a:p>
          <a:p>
            <a:r>
              <a:rPr lang="en-US" dirty="0" smtClean="0"/>
              <a:t>   show more </a:t>
            </a:r>
            <a:r>
              <a:rPr lang="en-US" dirty="0" err="1" smtClean="0"/>
              <a:t>elegent</a:t>
            </a:r>
            <a:r>
              <a:rPr lang="en-US" dirty="0" smtClean="0"/>
              <a:t> the design.</a:t>
            </a:r>
          </a:p>
          <a:p>
            <a:r>
              <a:rPr lang="en-US" dirty="0" smtClean="0"/>
              <a:t>• A two tone carpet design show the </a:t>
            </a:r>
          </a:p>
          <a:p>
            <a:r>
              <a:rPr lang="en-US" dirty="0" smtClean="0"/>
              <a:t>   expertly styled and burned wool </a:t>
            </a:r>
          </a:p>
          <a:p>
            <a:r>
              <a:rPr lang="en-US" dirty="0" smtClean="0"/>
              <a:t>   and bamboo </a:t>
            </a:r>
            <a:r>
              <a:rPr lang="en-US" dirty="0" err="1" smtClean="0"/>
              <a:t>silkin</a:t>
            </a:r>
            <a:r>
              <a:rPr lang="en-US" dirty="0" smtClean="0"/>
              <a:t> modern style.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029200"/>
            <a:ext cx="3600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 Indian hand-knotted wool  and </a:t>
            </a:r>
          </a:p>
          <a:p>
            <a:r>
              <a:rPr lang="en-US" dirty="0" smtClean="0"/>
              <a:t>   bamboo a dense, durable that is </a:t>
            </a:r>
          </a:p>
          <a:p>
            <a:r>
              <a:rPr lang="en-US" dirty="0" smtClean="0"/>
              <a:t>   generously accented with areas of </a:t>
            </a:r>
          </a:p>
          <a:p>
            <a:r>
              <a:rPr lang="en-US" dirty="0" smtClean="0"/>
              <a:t>   high low pattern.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248400"/>
            <a:ext cx="3429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•  All size available and </a:t>
            </a:r>
            <a:r>
              <a:rPr lang="en-US" dirty="0" err="1" smtClean="0"/>
              <a:t>custome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size also and all work done in </a:t>
            </a:r>
          </a:p>
          <a:p>
            <a:r>
              <a:rPr lang="en-US" dirty="0" smtClean="0"/>
              <a:t>    house campus only.</a:t>
            </a:r>
          </a:p>
          <a:p>
            <a:r>
              <a:rPr lang="en-US" dirty="0" smtClean="0"/>
              <a:t>     Size we make like ;</a:t>
            </a:r>
          </a:p>
          <a:p>
            <a:r>
              <a:rPr lang="en-US" dirty="0" smtClean="0"/>
              <a:t>      5.0x8.0,6.0x9.0,</a:t>
            </a:r>
          </a:p>
          <a:p>
            <a:r>
              <a:rPr lang="en-US" dirty="0" smtClean="0"/>
              <a:t>      8.0x10.0,9.0x12.0,</a:t>
            </a:r>
          </a:p>
          <a:p>
            <a:r>
              <a:rPr lang="en-US" dirty="0" smtClean="0"/>
              <a:t>      10.0x14.0,12.0x15.0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00600" y="3962400"/>
            <a:ext cx="1691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TTO-11 LT. GREY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76800" y="8458200"/>
            <a:ext cx="1720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TTO-10  BROWN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34041" y="4572000"/>
            <a:ext cx="3023959" cy="3712464"/>
          </a:xfrm>
          <a:prstGeom prst="rect">
            <a:avLst/>
          </a:prstGeom>
        </p:spPr>
      </p:pic>
      <p:pic>
        <p:nvPicPr>
          <p:cNvPr id="5" name="Picture 4" descr="3v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572000"/>
            <a:ext cx="3005075" cy="3731400"/>
          </a:xfrm>
          <a:prstGeom prst="rect">
            <a:avLst/>
          </a:prstGeom>
        </p:spPr>
      </p:pic>
      <p:pic>
        <p:nvPicPr>
          <p:cNvPr id="6" name="Picture 5" descr="8v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228600"/>
            <a:ext cx="2957827" cy="3810000"/>
          </a:xfrm>
          <a:prstGeom prst="rect">
            <a:avLst/>
          </a:prstGeom>
        </p:spPr>
      </p:pic>
      <p:pic>
        <p:nvPicPr>
          <p:cNvPr id="7" name="Picture 6" descr="10v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0" y="228601"/>
            <a:ext cx="3048000" cy="381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0600" y="8305800"/>
            <a:ext cx="151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TTO-015 BLUE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02895" y="8229600"/>
            <a:ext cx="1530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TTO-012  PINK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400" y="4038600"/>
            <a:ext cx="1778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TTO-014  D. PINK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02895" y="4038600"/>
            <a:ext cx="1683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TTO-013  BLACK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MLOOK EQUARIU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0" y="4953000"/>
            <a:ext cx="2842805" cy="3480626"/>
          </a:xfrm>
          <a:prstGeom prst="rect">
            <a:avLst/>
          </a:prstGeom>
        </p:spPr>
      </p:pic>
      <p:pic>
        <p:nvPicPr>
          <p:cNvPr id="5" name="Picture 4" descr="MAMLOOK-1 BLACK-MUL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600" y="457200"/>
            <a:ext cx="2842303" cy="3888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68580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Trend : Mankind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1447800"/>
            <a:ext cx="2741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5">
                    <a:lumMod val="75000"/>
                  </a:schemeClr>
                </a:solidFill>
              </a:rPr>
              <a:t>MAMLOOK</a:t>
            </a:r>
            <a:endParaRPr lang="en-US" sz="4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236220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Construction</a:t>
            </a:r>
            <a:r>
              <a:rPr lang="en-US" dirty="0" smtClean="0"/>
              <a:t>          Hand-Knotted</a:t>
            </a:r>
          </a:p>
          <a:p>
            <a:r>
              <a:rPr lang="en-US" b="1" dirty="0" smtClean="0"/>
              <a:t>Material s               </a:t>
            </a:r>
            <a:r>
              <a:rPr lang="en-US" dirty="0" smtClean="0"/>
              <a:t>100% </a:t>
            </a:r>
            <a:r>
              <a:rPr lang="en-US" dirty="0" smtClean="0"/>
              <a:t>Pure  </a:t>
            </a:r>
            <a:r>
              <a:rPr lang="en-US" dirty="0" smtClean="0"/>
              <a:t>Silk</a:t>
            </a:r>
          </a:p>
          <a:p>
            <a:r>
              <a:rPr lang="en-US" b="1" dirty="0" smtClean="0"/>
              <a:t>Origin</a:t>
            </a:r>
            <a:r>
              <a:rPr lang="en-US" dirty="0" smtClean="0"/>
              <a:t>                      India  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352800"/>
            <a:ext cx="3429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• Elegantly nuanced palette    </a:t>
            </a:r>
          </a:p>
          <a:p>
            <a:r>
              <a:rPr lang="en-US" dirty="0" smtClean="0"/>
              <a:t>   featuring soothing the silk in    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dyied</a:t>
            </a:r>
            <a:r>
              <a:rPr lang="en-US" dirty="0" smtClean="0"/>
              <a:t>  tones.</a:t>
            </a:r>
          </a:p>
          <a:p>
            <a:r>
              <a:rPr lang="en-US" dirty="0" smtClean="0"/>
              <a:t>• Art </a:t>
            </a:r>
            <a:r>
              <a:rPr lang="en-US" dirty="0" err="1" smtClean="0"/>
              <a:t>mamlook</a:t>
            </a:r>
            <a:r>
              <a:rPr lang="en-US" dirty="0" smtClean="0"/>
              <a:t> design that are    </a:t>
            </a:r>
          </a:p>
          <a:p>
            <a:r>
              <a:rPr lang="en-US" dirty="0" smtClean="0"/>
              <a:t>    rendered with the  softened </a:t>
            </a:r>
          </a:p>
          <a:p>
            <a:r>
              <a:rPr lang="en-US" dirty="0" smtClean="0"/>
              <a:t>    contours of an artisanal hand    </a:t>
            </a:r>
          </a:p>
          <a:p>
            <a:r>
              <a:rPr lang="en-US" dirty="0" smtClean="0"/>
              <a:t>    and it present  like aquarium</a:t>
            </a:r>
          </a:p>
          <a:p>
            <a:r>
              <a:rPr lang="en-US" dirty="0" smtClean="0"/>
              <a:t>    and art design.</a:t>
            </a:r>
          </a:p>
          <a:p>
            <a:r>
              <a:rPr lang="en-US" dirty="0" smtClean="0"/>
              <a:t>• Indian hand-knotted   </a:t>
            </a:r>
          </a:p>
          <a:p>
            <a:r>
              <a:rPr lang="en-US" dirty="0" smtClean="0"/>
              <a:t>   construction in a luxurious silk </a:t>
            </a:r>
          </a:p>
          <a:p>
            <a:r>
              <a:rPr lang="en-US" dirty="0" smtClean="0"/>
              <a:t>   blend.</a:t>
            </a:r>
          </a:p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6705600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•  One of kind rug.</a:t>
            </a:r>
          </a:p>
          <a:p>
            <a:r>
              <a:rPr lang="en-US" dirty="0" smtClean="0"/>
              <a:t>     Available in 9x12 size.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3800" y="4343400"/>
            <a:ext cx="278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MAMLOOK 1 BLACK/MULTY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8458200"/>
            <a:ext cx="234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MAMLOOK EQUARIUM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TO-01 LT.MERGEND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0" y="5181600"/>
            <a:ext cx="3429000" cy="2971800"/>
          </a:xfrm>
          <a:prstGeom prst="rect">
            <a:avLst/>
          </a:prstGeom>
        </p:spPr>
      </p:pic>
      <p:pic>
        <p:nvPicPr>
          <p:cNvPr id="5" name="Picture 4" descr="TTO-03 SILV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534294" y="5304907"/>
            <a:ext cx="3429000" cy="2725187"/>
          </a:xfrm>
          <a:prstGeom prst="rect">
            <a:avLst/>
          </a:prstGeom>
        </p:spPr>
      </p:pic>
      <p:pic>
        <p:nvPicPr>
          <p:cNvPr id="6" name="Picture 5" descr="TTO-05 CHARCO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12465" y="722065"/>
            <a:ext cx="3730129" cy="2895600"/>
          </a:xfrm>
          <a:prstGeom prst="rect">
            <a:avLst/>
          </a:prstGeom>
        </p:spPr>
      </p:pic>
      <p:pic>
        <p:nvPicPr>
          <p:cNvPr id="7" name="Picture 6" descr="TTO-08 BLU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493679" y="708678"/>
            <a:ext cx="3581400" cy="2773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8382000"/>
            <a:ext cx="225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TTO-01 LT.MERGENDA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4038600"/>
            <a:ext cx="1994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TTO-05  CHARCOAL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05400" y="3886200"/>
            <a:ext cx="144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TTO-08  BLUE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8382000"/>
            <a:ext cx="1581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TTO-03  SILVER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TO-01 LT.MERGENDA B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724726"/>
            <a:ext cx="6019800" cy="5694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7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699740" y="796060"/>
            <a:ext cx="3444869" cy="2309949"/>
          </a:xfrm>
          <a:prstGeom prst="rect">
            <a:avLst/>
          </a:prstGeom>
        </p:spPr>
      </p:pic>
      <p:pic>
        <p:nvPicPr>
          <p:cNvPr id="5" name="Picture 4" descr="DSC0296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848100" y="5067300"/>
            <a:ext cx="3200400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09600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Trend : Mankind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2192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</a:rPr>
              <a:t>MARCO</a:t>
            </a:r>
            <a:endParaRPr lang="en-US" sz="5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590800"/>
            <a:ext cx="2709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Construction </a:t>
            </a:r>
            <a:r>
              <a:rPr lang="en-US" dirty="0" smtClean="0"/>
              <a:t>    </a:t>
            </a:r>
            <a:r>
              <a:rPr lang="en-US" dirty="0" err="1" smtClean="0"/>
              <a:t>Flatweave</a:t>
            </a:r>
            <a:endParaRPr lang="en-US" dirty="0" smtClean="0"/>
          </a:p>
          <a:p>
            <a:r>
              <a:rPr lang="en-US" b="1" dirty="0" smtClean="0"/>
              <a:t>Materials</a:t>
            </a:r>
            <a:r>
              <a:rPr lang="en-US" dirty="0" smtClean="0"/>
              <a:t>           100% Wool</a:t>
            </a:r>
          </a:p>
          <a:p>
            <a:r>
              <a:rPr lang="en-US" b="1" dirty="0" smtClean="0"/>
              <a:t>Origin </a:t>
            </a:r>
            <a:r>
              <a:rPr lang="en-US" dirty="0" smtClean="0"/>
              <a:t>                India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38800" y="79248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FW0002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2600" y="37338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FW0001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3505200"/>
            <a:ext cx="3962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 Dyed neutral </a:t>
            </a:r>
            <a:r>
              <a:rPr lang="en-US" dirty="0" err="1" smtClean="0"/>
              <a:t>pelette</a:t>
            </a:r>
            <a:r>
              <a:rPr lang="en-US" dirty="0" smtClean="0"/>
              <a:t>  </a:t>
            </a:r>
          </a:p>
          <a:p>
            <a:r>
              <a:rPr lang="en-US" dirty="0" smtClean="0"/>
              <a:t>    that features dark shade of </a:t>
            </a:r>
            <a:r>
              <a:rPr lang="en-US" dirty="0" err="1" smtClean="0"/>
              <a:t>flatweave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• A gorgeous </a:t>
            </a:r>
            <a:r>
              <a:rPr lang="en-US" dirty="0" err="1" smtClean="0"/>
              <a:t>palattes</a:t>
            </a:r>
            <a:r>
              <a:rPr lang="en-US" dirty="0" smtClean="0"/>
              <a:t>, both rich and    </a:t>
            </a:r>
          </a:p>
          <a:p>
            <a:r>
              <a:rPr lang="en-US" dirty="0" smtClean="0"/>
              <a:t>   subtle, creates to </a:t>
            </a:r>
            <a:r>
              <a:rPr lang="en-US" dirty="0" err="1" smtClean="0"/>
              <a:t>flatweave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228600" y="4724400"/>
            <a:ext cx="413606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 A luxurious, yet easy-care woven base </a:t>
            </a:r>
          </a:p>
          <a:p>
            <a:r>
              <a:rPr lang="en-US" dirty="0" smtClean="0"/>
              <a:t>   of wool and cotton , finished with 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streching</a:t>
            </a:r>
            <a:r>
              <a:rPr lang="en-US" dirty="0" smtClean="0"/>
              <a:t> and cleaning.</a:t>
            </a:r>
          </a:p>
          <a:p>
            <a:r>
              <a:rPr lang="en-US" dirty="0" smtClean="0"/>
              <a:t>• All custom size and normal size available</a:t>
            </a:r>
          </a:p>
          <a:p>
            <a:r>
              <a:rPr lang="en-US" dirty="0" smtClean="0"/>
              <a:t>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ILIM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4495800"/>
            <a:ext cx="2819400" cy="3962400"/>
          </a:xfrm>
          <a:prstGeom prst="rect">
            <a:avLst/>
          </a:prstGeom>
        </p:spPr>
      </p:pic>
      <p:pic>
        <p:nvPicPr>
          <p:cNvPr id="5" name="Picture 4" descr="KILIM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304800"/>
            <a:ext cx="2895600" cy="3581400"/>
          </a:xfrm>
          <a:prstGeom prst="rect">
            <a:avLst/>
          </a:prstGeom>
        </p:spPr>
      </p:pic>
      <p:pic>
        <p:nvPicPr>
          <p:cNvPr id="6" name="Picture 5" descr="KILIM-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4495800"/>
            <a:ext cx="2554201" cy="3957600"/>
          </a:xfrm>
          <a:prstGeom prst="rect">
            <a:avLst/>
          </a:prstGeom>
        </p:spPr>
      </p:pic>
      <p:pic>
        <p:nvPicPr>
          <p:cNvPr id="7" name="Picture 6" descr="KILIM-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38600" y="228600"/>
            <a:ext cx="2438400" cy="35881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83820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FW0005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62600" y="83820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FW0006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0" y="38862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FW0003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6400" y="38862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FW0004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SC027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228602" y="5181603"/>
            <a:ext cx="3886203" cy="2819400"/>
          </a:xfrm>
          <a:prstGeom prst="rect">
            <a:avLst/>
          </a:prstGeom>
        </p:spPr>
      </p:pic>
      <p:pic>
        <p:nvPicPr>
          <p:cNvPr id="9" name="Picture 8" descr="DSC0295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233748" y="5287293"/>
            <a:ext cx="3886200" cy="2608014"/>
          </a:xfrm>
          <a:prstGeom prst="rect">
            <a:avLst/>
          </a:prstGeom>
        </p:spPr>
      </p:pic>
      <p:pic>
        <p:nvPicPr>
          <p:cNvPr id="10" name="Picture 9" descr="DSC0295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78877" y="712276"/>
            <a:ext cx="3810000" cy="2842648"/>
          </a:xfrm>
          <a:prstGeom prst="rect">
            <a:avLst/>
          </a:prstGeom>
        </p:spPr>
      </p:pic>
      <p:pic>
        <p:nvPicPr>
          <p:cNvPr id="11" name="Picture 10" descr="DSC0296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322109" y="716490"/>
            <a:ext cx="3810000" cy="28342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62600" y="40386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FW0008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33600" y="41148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FW0007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85344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FW0009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10200" y="8534400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FW0010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5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10235" y="1758207"/>
            <a:ext cx="8500828" cy="56611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csArt_04-06-09.12.07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TC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492227" y="1079773"/>
            <a:ext cx="3733800" cy="2336255"/>
          </a:xfrm>
          <a:prstGeom prst="rect">
            <a:avLst/>
          </a:prstGeom>
        </p:spPr>
      </p:pic>
      <p:pic>
        <p:nvPicPr>
          <p:cNvPr id="5" name="Picture 4" descr="ATC-14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568961" y="5498839"/>
            <a:ext cx="3564927" cy="2320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457200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Trend : Mankind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295400"/>
            <a:ext cx="32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5">
                    <a:lumMod val="75000"/>
                  </a:schemeClr>
                </a:solidFill>
              </a:rPr>
              <a:t>KAMBAL</a:t>
            </a:r>
            <a:endParaRPr lang="en-US" sz="5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2743200"/>
            <a:ext cx="3429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Construction </a:t>
            </a:r>
            <a:r>
              <a:rPr lang="en-US" dirty="0" smtClean="0"/>
              <a:t>      Hand-Tufted</a:t>
            </a:r>
          </a:p>
          <a:p>
            <a:r>
              <a:rPr lang="en-US" b="1" dirty="0" smtClean="0"/>
              <a:t>Materials</a:t>
            </a:r>
            <a:r>
              <a:rPr lang="en-US" dirty="0" smtClean="0"/>
              <a:t>             Wool/Blanket</a:t>
            </a:r>
          </a:p>
          <a:p>
            <a:r>
              <a:rPr lang="en-US" b="1" dirty="0" smtClean="0"/>
              <a:t>Origin</a:t>
            </a:r>
            <a:r>
              <a:rPr lang="en-US" dirty="0" smtClean="0"/>
              <a:t>                   India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505200"/>
            <a:ext cx="5791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• Dyed neutral palette and natural wool that</a:t>
            </a:r>
          </a:p>
          <a:p>
            <a:r>
              <a:rPr lang="en-US" dirty="0" smtClean="0"/>
              <a:t>   features natural shades ranging </a:t>
            </a:r>
          </a:p>
          <a:p>
            <a:r>
              <a:rPr lang="en-US" dirty="0" smtClean="0"/>
              <a:t>   from buttery cream to deep </a:t>
            </a:r>
          </a:p>
          <a:p>
            <a:r>
              <a:rPr lang="en-US" dirty="0" smtClean="0"/>
              <a:t>   dark </a:t>
            </a:r>
            <a:r>
              <a:rPr lang="en-US" dirty="0" err="1" smtClean="0"/>
              <a:t>colour</a:t>
            </a:r>
            <a:r>
              <a:rPr lang="en-US" dirty="0" smtClean="0"/>
              <a:t> and texture </a:t>
            </a:r>
            <a:r>
              <a:rPr lang="en-US" dirty="0" err="1" smtClean="0"/>
              <a:t>colour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• </a:t>
            </a:r>
            <a:r>
              <a:rPr lang="en-US" dirty="0" err="1" smtClean="0"/>
              <a:t>Persion</a:t>
            </a:r>
            <a:r>
              <a:rPr lang="en-US" dirty="0" smtClean="0"/>
              <a:t> and modern design expertly</a:t>
            </a:r>
          </a:p>
          <a:p>
            <a:r>
              <a:rPr lang="en-US" dirty="0" smtClean="0"/>
              <a:t>    styled and crafted and zero pile with a</a:t>
            </a:r>
          </a:p>
          <a:p>
            <a:r>
              <a:rPr lang="en-US" dirty="0" smtClean="0"/>
              <a:t>    triangle shape aesthetic.</a:t>
            </a:r>
          </a:p>
          <a:p>
            <a:r>
              <a:rPr lang="en-US" dirty="0" smtClean="0"/>
              <a:t>• Indian hand-tufted wool a dense, durable</a:t>
            </a:r>
          </a:p>
          <a:p>
            <a:r>
              <a:rPr lang="en-US" dirty="0" smtClean="0"/>
              <a:t>   and zero loop that is generously accented</a:t>
            </a:r>
          </a:p>
          <a:p>
            <a:r>
              <a:rPr lang="en-US" dirty="0" smtClean="0"/>
              <a:t>   with areas of loop and cut pile.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0" y="419100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HT0001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6400" y="8458200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HT0002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TC-8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458023" y="961577"/>
            <a:ext cx="3505200" cy="2496446"/>
          </a:xfrm>
          <a:prstGeom prst="rect">
            <a:avLst/>
          </a:prstGeom>
        </p:spPr>
      </p:pic>
      <p:pic>
        <p:nvPicPr>
          <p:cNvPr id="5" name="Picture 4" descr="ATC-8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H="1">
            <a:off x="-100951" y="5383050"/>
            <a:ext cx="3707101" cy="2590800"/>
          </a:xfrm>
          <a:prstGeom prst="rect">
            <a:avLst/>
          </a:prstGeom>
        </p:spPr>
      </p:pic>
      <p:pic>
        <p:nvPicPr>
          <p:cNvPr id="6" name="Picture 5" descr="ATC-12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43262" y="856604"/>
            <a:ext cx="3443534" cy="2615658"/>
          </a:xfrm>
          <a:prstGeom prst="rect">
            <a:avLst/>
          </a:prstGeom>
        </p:spPr>
      </p:pic>
      <p:pic>
        <p:nvPicPr>
          <p:cNvPr id="7" name="Picture 6" descr="ATC-12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446800" y="5392400"/>
            <a:ext cx="3664800" cy="2481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86400" y="8458200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HT0006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8534400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HT0005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57400" y="3962400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HT0003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0" y="4038600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HT0004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TC-1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233443" y="5262643"/>
            <a:ext cx="4023829" cy="2794943"/>
          </a:xfrm>
          <a:prstGeom prst="rect">
            <a:avLst/>
          </a:prstGeom>
        </p:spPr>
      </p:pic>
      <p:pic>
        <p:nvPicPr>
          <p:cNvPr id="5" name="Picture 4" descr="ATC-906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344858" y="5418142"/>
            <a:ext cx="4023829" cy="2483946"/>
          </a:xfrm>
          <a:prstGeom prst="rect">
            <a:avLst/>
          </a:prstGeom>
        </p:spPr>
      </p:pic>
      <p:pic>
        <p:nvPicPr>
          <p:cNvPr id="6" name="Picture 5" descr="ATC-3499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14300" y="723900"/>
            <a:ext cx="3733800" cy="2743199"/>
          </a:xfrm>
          <a:prstGeom prst="rect">
            <a:avLst/>
          </a:prstGeom>
        </p:spPr>
      </p:pic>
      <p:pic>
        <p:nvPicPr>
          <p:cNvPr id="7" name="Picture 6" descr="CH-0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450360" y="816841"/>
            <a:ext cx="3781315" cy="26048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38800" y="8610600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HT0010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9800" y="8610600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HT0009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3600" y="4038600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HT0007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4038600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HT0008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0 (2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7467600"/>
            <a:ext cx="312420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MAMLOOK 1  BLUE/MULTY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Room-20210407_1337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6858000" cy="66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91125_0841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058175" y="3590026"/>
            <a:ext cx="4513051" cy="5867402"/>
          </a:xfrm>
          <a:prstGeom prst="rect">
            <a:avLst/>
          </a:prstGeom>
        </p:spPr>
      </p:pic>
      <p:pic>
        <p:nvPicPr>
          <p:cNvPr id="5" name="Picture 4" descr="IMG_20191125_0849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228600"/>
            <a:ext cx="58674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2057400"/>
            <a:ext cx="5715000" cy="33828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838200"/>
            <a:ext cx="57150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sz="4400" dirty="0" smtClean="0"/>
              <a:t>SHOWROOMS</a:t>
            </a:r>
            <a:r>
              <a:rPr lang="en-US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57912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VISIT US </a:t>
            </a:r>
            <a:r>
              <a:rPr lang="en-US" sz="2400" b="1" dirty="0" smtClean="0"/>
              <a:t>: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6553200"/>
            <a:ext cx="52050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MIRZAPUR SHOWROOM</a:t>
            </a:r>
          </a:p>
          <a:p>
            <a:r>
              <a:rPr lang="en-US" dirty="0" smtClean="0"/>
              <a:t>KABIR CARPET INTERNATIONAL,</a:t>
            </a:r>
          </a:p>
          <a:p>
            <a:r>
              <a:rPr lang="en-US" dirty="0" smtClean="0"/>
              <a:t>VINDHAYACHAL ROAD,</a:t>
            </a:r>
          </a:p>
          <a:p>
            <a:r>
              <a:rPr lang="en-US" dirty="0" smtClean="0"/>
              <a:t>MIRZAPUR, UTTAR PRADESH,</a:t>
            </a:r>
          </a:p>
          <a:p>
            <a:r>
              <a:rPr lang="en-US" dirty="0" smtClean="0"/>
              <a:t>INDIA 231307</a:t>
            </a:r>
          </a:p>
          <a:p>
            <a:r>
              <a:rPr lang="en-US" dirty="0" smtClean="0"/>
              <a:t>CONTACT-+91 </a:t>
            </a:r>
            <a:r>
              <a:rPr lang="en-US" dirty="0" smtClean="0"/>
              <a:t>9336570525, </a:t>
            </a:r>
            <a:r>
              <a:rPr lang="en-US" dirty="0" smtClean="0"/>
              <a:t>8299401959</a:t>
            </a:r>
          </a:p>
          <a:p>
            <a:r>
              <a:rPr lang="en-US" dirty="0" smtClean="0">
                <a:hlinkClick r:id="rId3"/>
              </a:rPr>
              <a:t>EMAIL- </a:t>
            </a:r>
            <a:r>
              <a:rPr lang="en-US" u="sng" dirty="0" smtClean="0">
                <a:hlinkClick r:id="rId4"/>
              </a:rPr>
              <a:t>INFO@KABIRCARPETINTERNATIONAL.COM</a:t>
            </a:r>
            <a:endParaRPr lang="en-US" u="sng" dirty="0" smtClean="0"/>
          </a:p>
          <a:p>
            <a:r>
              <a:rPr lang="en-US" u="sng" dirty="0" smtClean="0"/>
              <a:t> </a:t>
            </a:r>
            <a:r>
              <a:rPr lang="en-US" u="sng" dirty="0" smtClean="0">
                <a:hlinkClick r:id="rId5"/>
              </a:rPr>
              <a:t>yusufmzp@gmail.com</a:t>
            </a:r>
            <a:r>
              <a:rPr lang="en-US" u="sng" dirty="0" smtClean="0"/>
              <a:t>, taufiquealam006@gmail.com</a:t>
            </a:r>
          </a:p>
          <a:p>
            <a:endParaRPr lang="en-US" u="sng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-7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143000" y="114300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114800"/>
            <a:ext cx="6858000" cy="26670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b="1" dirty="0" smtClean="0"/>
              <a:t>KABIR CARPET INTERNATIONAL</a:t>
            </a:r>
          </a:p>
          <a:p>
            <a:pPr algn="r"/>
            <a:r>
              <a:rPr lang="en-US" sz="2000" b="1" dirty="0" smtClean="0"/>
              <a:t>SINCE|RUGS|1970</a:t>
            </a:r>
            <a:endParaRPr lang="en-US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MLOOK HORS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953000"/>
            <a:ext cx="2667000" cy="3391996"/>
          </a:xfrm>
          <a:prstGeom prst="rect">
            <a:avLst/>
          </a:prstGeom>
        </p:spPr>
      </p:pic>
      <p:pic>
        <p:nvPicPr>
          <p:cNvPr id="5" name="Picture 4" descr="MAMLOOK LEOPAR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600" y="4942662"/>
            <a:ext cx="2514600" cy="3317854"/>
          </a:xfrm>
          <a:prstGeom prst="rect">
            <a:avLst/>
          </a:prstGeom>
        </p:spPr>
      </p:pic>
      <p:pic>
        <p:nvPicPr>
          <p:cNvPr id="6" name="Picture 5" descr="MAMLOOK TIGER (2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0" y="304801"/>
            <a:ext cx="2543044" cy="3505200"/>
          </a:xfrm>
          <a:prstGeom prst="rect">
            <a:avLst/>
          </a:prstGeom>
        </p:spPr>
      </p:pic>
      <p:pic>
        <p:nvPicPr>
          <p:cNvPr id="7" name="Picture 6" descr="PARADISE-0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4800" y="381000"/>
            <a:ext cx="2481891" cy="34596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5400" y="3810000"/>
            <a:ext cx="14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PARADISE-01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3400" y="830580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MAMLOOK LEOPARD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8305800"/>
            <a:ext cx="191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MAMLOOK HORSE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886200"/>
            <a:ext cx="18355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MAMLOOK TIGER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 (2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4648200"/>
            <a:ext cx="6176228" cy="4111448"/>
          </a:xfrm>
          <a:prstGeom prst="rect">
            <a:avLst/>
          </a:prstGeom>
        </p:spPr>
      </p:pic>
      <p:pic>
        <p:nvPicPr>
          <p:cNvPr id="5" name="Picture 4" descr="15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28600"/>
            <a:ext cx="6176228" cy="4111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5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09858" y="1443256"/>
            <a:ext cx="8601513" cy="6172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57600" y="152400"/>
            <a:ext cx="2971800" cy="3962400"/>
          </a:xfrm>
          <a:prstGeom prst="rect">
            <a:avLst/>
          </a:prstGeom>
        </p:spPr>
      </p:pic>
      <p:pic>
        <p:nvPicPr>
          <p:cNvPr id="5" name="Picture 4" descr="GUBAD 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57327" y="5072273"/>
            <a:ext cx="4120771" cy="2967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457200"/>
            <a:ext cx="171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Trend : Mankind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1430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5">
                    <a:lumMod val="75000"/>
                  </a:schemeClr>
                </a:solidFill>
              </a:rPr>
              <a:t>SILKO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2057400"/>
            <a:ext cx="381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Construction</a:t>
            </a:r>
            <a:r>
              <a:rPr lang="en-US" dirty="0" smtClean="0"/>
              <a:t>          Hand-Knotted</a:t>
            </a:r>
          </a:p>
          <a:p>
            <a:r>
              <a:rPr lang="en-US" b="1" dirty="0" smtClean="0"/>
              <a:t>Material s               </a:t>
            </a:r>
            <a:r>
              <a:rPr lang="en-US" dirty="0" smtClean="0"/>
              <a:t>100% Silk on Silk</a:t>
            </a:r>
          </a:p>
          <a:p>
            <a:r>
              <a:rPr lang="en-US" b="1" dirty="0" smtClean="0"/>
              <a:t>Origin</a:t>
            </a:r>
            <a:r>
              <a:rPr lang="en-US" dirty="0" smtClean="0"/>
              <a:t>                      India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05400" y="4114800"/>
            <a:ext cx="137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SUNFLOWER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10200" y="8610600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GUMBAJ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377462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•  A gorgeous </a:t>
            </a:r>
            <a:r>
              <a:rPr lang="en-US" dirty="0" err="1" smtClean="0"/>
              <a:t>palatte</a:t>
            </a:r>
            <a:r>
              <a:rPr lang="en-US" dirty="0" smtClean="0"/>
              <a:t> in a  golden </a:t>
            </a:r>
          </a:p>
          <a:p>
            <a:r>
              <a:rPr lang="en-US" dirty="0" smtClean="0"/>
              <a:t>    shade and black tone and </a:t>
            </a:r>
            <a:r>
              <a:rPr lang="en-US" dirty="0" err="1" smtClean="0"/>
              <a:t>multy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colour</a:t>
            </a:r>
            <a:r>
              <a:rPr lang="en-US" dirty="0" smtClean="0"/>
              <a:t> tone.</a:t>
            </a:r>
          </a:p>
          <a:p>
            <a:r>
              <a:rPr lang="en-US" dirty="0" smtClean="0"/>
              <a:t>• Intricate and traditional </a:t>
            </a:r>
            <a:r>
              <a:rPr lang="en-US" dirty="0" err="1" smtClean="0"/>
              <a:t>Persion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design motifs rendered beautifully</a:t>
            </a:r>
          </a:p>
          <a:p>
            <a:r>
              <a:rPr lang="en-US" dirty="0" smtClean="0"/>
              <a:t>   in hand – knotted elegance.</a:t>
            </a:r>
          </a:p>
          <a:p>
            <a:r>
              <a:rPr lang="en-US" dirty="0" smtClean="0"/>
              <a:t>• Medium pile, hand-knotted pure silk</a:t>
            </a:r>
          </a:p>
          <a:p>
            <a:r>
              <a:rPr lang="en-US" dirty="0" smtClean="0"/>
              <a:t>   construction featuring an all dying 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coloured</a:t>
            </a:r>
            <a:r>
              <a:rPr lang="en-US" dirty="0" smtClean="0"/>
              <a:t> </a:t>
            </a:r>
            <a:r>
              <a:rPr lang="en-US" dirty="0" err="1" smtClean="0"/>
              <a:t>weving</a:t>
            </a:r>
            <a:r>
              <a:rPr lang="en-US" dirty="0" smtClean="0"/>
              <a:t> technique that </a:t>
            </a:r>
          </a:p>
          <a:p>
            <a:r>
              <a:rPr lang="en-US" dirty="0" smtClean="0"/>
              <a:t>   creates the shade of the antique</a:t>
            </a:r>
          </a:p>
          <a:p>
            <a:r>
              <a:rPr lang="en-US" dirty="0" smtClean="0"/>
              <a:t>   carpet.</a:t>
            </a:r>
          </a:p>
          <a:p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0" y="6477000"/>
            <a:ext cx="3429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•  All size available and </a:t>
            </a:r>
            <a:r>
              <a:rPr lang="en-US" dirty="0" err="1" smtClean="0"/>
              <a:t>custome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size also and all work done in </a:t>
            </a:r>
          </a:p>
          <a:p>
            <a:r>
              <a:rPr lang="en-US" dirty="0" smtClean="0"/>
              <a:t>    house campus only.</a:t>
            </a:r>
          </a:p>
          <a:p>
            <a:r>
              <a:rPr lang="en-US" dirty="0" smtClean="0"/>
              <a:t>     Size we make like ;</a:t>
            </a:r>
          </a:p>
          <a:p>
            <a:r>
              <a:rPr lang="en-US" dirty="0" smtClean="0"/>
              <a:t>      5.0x8.0,6.0x9.0,</a:t>
            </a:r>
          </a:p>
          <a:p>
            <a:r>
              <a:rPr lang="en-US" dirty="0" smtClean="0"/>
              <a:t>      8.0x10.0,9.0x12.0,</a:t>
            </a:r>
          </a:p>
          <a:p>
            <a:r>
              <a:rPr lang="en-US" dirty="0" smtClean="0"/>
              <a:t>      10.0x14.0,12.0x15.0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-23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3543517" y="799882"/>
            <a:ext cx="3505200" cy="2667435"/>
          </a:xfrm>
          <a:prstGeom prst="rect">
            <a:avLst/>
          </a:prstGeom>
        </p:spPr>
      </p:pic>
      <p:pic>
        <p:nvPicPr>
          <p:cNvPr id="5" name="Picture 4" descr="TREE OF LIFE BLAC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304801" y="5105400"/>
            <a:ext cx="4114800" cy="3048000"/>
          </a:xfrm>
          <a:prstGeom prst="rect">
            <a:avLst/>
          </a:prstGeom>
        </p:spPr>
      </p:pic>
      <p:pic>
        <p:nvPicPr>
          <p:cNvPr id="6" name="Picture 5" descr="VILLAGE-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200" y="4648200"/>
            <a:ext cx="2719362" cy="3998965"/>
          </a:xfrm>
          <a:prstGeom prst="rect">
            <a:avLst/>
          </a:prstGeom>
        </p:spPr>
      </p:pic>
      <p:pic>
        <p:nvPicPr>
          <p:cNvPr id="7" name="Picture 6" descr="VILLAGE-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601" y="381001"/>
            <a:ext cx="3200400" cy="358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57400" y="3962400"/>
            <a:ext cx="126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VILLAGE-02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57800" y="3810000"/>
            <a:ext cx="12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BHAKTIYARI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8610600"/>
            <a:ext cx="1263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VILLAGE-01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81200" y="8610600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TREE OF LIFE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DSC45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266645" y="5219644"/>
            <a:ext cx="3809890" cy="2819401"/>
          </a:xfrm>
          <a:prstGeom prst="rect">
            <a:avLst/>
          </a:prstGeom>
        </p:spPr>
      </p:pic>
      <p:pic>
        <p:nvPicPr>
          <p:cNvPr id="6" name="Picture 5" descr="BALHTIY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66701" y="876300"/>
            <a:ext cx="3886200" cy="2895600"/>
          </a:xfrm>
          <a:prstGeom prst="rect">
            <a:avLst/>
          </a:prstGeom>
        </p:spPr>
      </p:pic>
      <p:pic>
        <p:nvPicPr>
          <p:cNvPr id="7" name="Picture 6" descr="GUBAD 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3144655" y="741545"/>
            <a:ext cx="3910317" cy="3036827"/>
          </a:xfrm>
          <a:prstGeom prst="rect">
            <a:avLst/>
          </a:prstGeom>
        </p:spPr>
      </p:pic>
      <p:pic>
        <p:nvPicPr>
          <p:cNvPr id="8" name="Picture 7" descr="GUMBAD-0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194050" y="5111750"/>
            <a:ext cx="3822698" cy="304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81600" y="8534400"/>
            <a:ext cx="1378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GUMBAD-03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3600" y="8534400"/>
            <a:ext cx="75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CH-05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7800" y="4191000"/>
            <a:ext cx="1341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GUMBAS-05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76400" y="4267200"/>
            <a:ext cx="12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BHAKTIYARI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1815</TotalTime>
  <Words>806</Words>
  <Application>Microsoft Office PowerPoint</Application>
  <PresentationFormat>On-screen Show (4:3)</PresentationFormat>
  <Paragraphs>223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abc</cp:lastModifiedBy>
  <cp:revision>157</cp:revision>
  <dcterms:created xsi:type="dcterms:W3CDTF">2021-04-05T03:16:44Z</dcterms:created>
  <dcterms:modified xsi:type="dcterms:W3CDTF">2021-04-24T06:06:01Z</dcterms:modified>
</cp:coreProperties>
</file>